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unknown"/>
  <Default Extension="rels" ContentType="application/vnd.openxmlformats-package.relationships+xml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3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8" r:id="rId12"/>
    <p:sldId id="279" r:id="rId13"/>
    <p:sldId id="270" r:id="rId14"/>
    <p:sldId id="266" r:id="rId15"/>
    <p:sldId id="280" r:id="rId16"/>
    <p:sldId id="281" r:id="rId17"/>
    <p:sldId id="267" r:id="rId18"/>
    <p:sldId id="277" r:id="rId19"/>
    <p:sldId id="271" r:id="rId20"/>
    <p:sldId id="269" r:id="rId21"/>
    <p:sldId id="273" r:id="rId22"/>
    <p:sldId id="275" r:id="rId23"/>
    <p:sldId id="278" r:id="rId24"/>
    <p:sldId id="274" r:id="rId25"/>
    <p:sldId id="272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9800" autoAdjust="0"/>
  </p:normalViewPr>
  <p:slideViewPr>
    <p:cSldViewPr snapToGrid="0" snapToObjects="1">
      <p:cViewPr varScale="1">
        <p:scale>
          <a:sx n="90" d="100"/>
          <a:sy n="90" d="100"/>
        </p:scale>
        <p:origin x="-76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p4>
</file>

<file path=ppt/media/media2.mp4>
</file>

<file path=ppt/media/media3.mov>
</file>

<file path=ppt/media/media4.mov>
</file>

<file path=ppt/media/media5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479F66-72B5-974F-A920-116CC2AE2A9A}" type="datetimeFigureOut">
              <a:rPr lang="en-US" smtClean="0"/>
              <a:t>05/04/13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B9B38-229A-934E-9FD0-3C873F9258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976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6098" y="4343703"/>
            <a:ext cx="5485805" cy="4113892"/>
          </a:xfrm>
          <a:prstGeom prst="rect">
            <a:avLst/>
          </a:prstGeom>
        </p:spPr>
        <p:txBody>
          <a:bodyPr lIns="86479" tIns="86479" rIns="86479" bIns="86479" anchor="ctr" anchorCtr="0">
            <a:noAutofit/>
          </a:bodyPr>
          <a:lstStyle/>
          <a:p>
            <a:endParaRPr/>
          </a:p>
        </p:txBody>
      </p:sp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1146175" y="687388"/>
            <a:ext cx="4565650" cy="34258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65248"/>
            <a:ext cx="7772400" cy="978408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x-none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352800"/>
            <a:ext cx="7772400" cy="877824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FontTx/>
              <a:buNone/>
              <a:defRPr sz="2000" kern="1200">
                <a:solidFill>
                  <a:schemeClr val="tx1">
                    <a:tint val="75000"/>
                  </a:schemeClr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05/04/13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5082" y="969264"/>
            <a:ext cx="3657600" cy="1161288"/>
          </a:xfrm>
        </p:spPr>
        <p:txBody>
          <a:bodyPr anchor="b">
            <a:noAutofit/>
          </a:bodyPr>
          <a:lstStyle>
            <a:lvl1pPr algn="l">
              <a:defRPr sz="3600" b="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63388" y="510988"/>
            <a:ext cx="3657600" cy="5553636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99853" y="2130552"/>
            <a:ext cx="3657600" cy="358444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1000"/>
              </a:spcBef>
              <a:buNone/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05/04/13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51376"/>
            <a:ext cx="7776882" cy="1014984"/>
          </a:xfrm>
        </p:spPr>
        <p:txBody>
          <a:bodyPr anchor="b">
            <a:noAutofit/>
          </a:bodyPr>
          <a:lstStyle>
            <a:lvl1pPr algn="ctr">
              <a:defRPr sz="3600" b="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28800" y="457199"/>
            <a:ext cx="5486400" cy="3644153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571" y="5181599"/>
            <a:ext cx="7776882" cy="950259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05/04/13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ybo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55141"/>
            <a:ext cx="7776882" cy="1013011"/>
          </a:xfrm>
        </p:spPr>
        <p:txBody>
          <a:bodyPr anchor="b">
            <a:noAutofit/>
          </a:bodyPr>
          <a:lstStyle>
            <a:lvl1pPr algn="ctr">
              <a:defRPr sz="3600" b="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5800" y="457200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571" y="5181599"/>
            <a:ext cx="7776882" cy="950259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05/04/13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idx="13"/>
          </p:nvPr>
        </p:nvSpPr>
        <p:spPr>
          <a:xfrm>
            <a:off x="685800" y="2455433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16" name="Picture Placeholder 2"/>
          <p:cNvSpPr>
            <a:spLocks noGrp="1"/>
          </p:cNvSpPr>
          <p:nvPr>
            <p:ph type="pic" idx="14"/>
          </p:nvPr>
        </p:nvSpPr>
        <p:spPr>
          <a:xfrm>
            <a:off x="3412490" y="457200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17" name="Picture Placeholder 2"/>
          <p:cNvSpPr>
            <a:spLocks noGrp="1"/>
          </p:cNvSpPr>
          <p:nvPr>
            <p:ph type="pic" idx="15"/>
          </p:nvPr>
        </p:nvSpPr>
        <p:spPr>
          <a:xfrm>
            <a:off x="3412490" y="2455433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18" name="Picture Placeholder 2"/>
          <p:cNvSpPr>
            <a:spLocks noGrp="1"/>
          </p:cNvSpPr>
          <p:nvPr>
            <p:ph type="pic" idx="16"/>
          </p:nvPr>
        </p:nvSpPr>
        <p:spPr>
          <a:xfrm>
            <a:off x="6139180" y="457200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19" name="Picture Placeholder 2"/>
          <p:cNvSpPr>
            <a:spLocks noGrp="1"/>
          </p:cNvSpPr>
          <p:nvPr>
            <p:ph type="pic" idx="17"/>
          </p:nvPr>
        </p:nvSpPr>
        <p:spPr>
          <a:xfrm>
            <a:off x="6139180" y="2455433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05/04/13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533400"/>
            <a:ext cx="1600200" cy="5592763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533400"/>
            <a:ext cx="6019800" cy="5592763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05/04/13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869141"/>
            <a:ext cx="7770813" cy="4257022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05/04/13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267200"/>
            <a:ext cx="7772400" cy="977153"/>
          </a:xfrm>
        </p:spPr>
        <p:txBody>
          <a:bodyPr anchor="b" anchorCtr="0">
            <a:noAutofit/>
          </a:bodyPr>
          <a:lstStyle>
            <a:lvl1pPr>
              <a:defRPr sz="5400"/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799" y="5257800"/>
            <a:ext cx="7770813" cy="874058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05/04/13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 rot="21540000">
            <a:off x="2056196" y="424650"/>
            <a:ext cx="5031609" cy="337580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buFont typeface="Arial" pitchFamily="34" charset="0"/>
              <a:buNone/>
              <a:defRPr/>
            </a:lvl1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990600"/>
            <a:ext cx="7770813" cy="1743075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756647"/>
            <a:ext cx="7770813" cy="1281953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FontTx/>
              <a:buNone/>
              <a:defRPr sz="2000" kern="1200">
                <a:solidFill>
                  <a:schemeClr val="tx1">
                    <a:tint val="75000"/>
                  </a:schemeClr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3F878-F5E8-489B-AC8A-64F2A7E22C28}" type="datetimeFigureOut">
              <a:rPr lang="en-US" smtClean="0"/>
              <a:pPr/>
              <a:t>05/04/13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FC063-5EA9-49AF-AFAF-D68C9E82B23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1023"/>
            <a:ext cx="7770813" cy="1429871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760538"/>
            <a:ext cx="3611880" cy="4365625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 marL="2398713" indent="-336550">
              <a:defRPr sz="1800"/>
            </a:lvl8pPr>
            <a:lvl9pPr marL="2398713" indent="-336550"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44733" y="1760538"/>
            <a:ext cx="3611880" cy="4365625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 marL="2398713" indent="-336550">
              <a:defRPr sz="1800"/>
            </a:lvl8pPr>
            <a:lvl9pPr marL="2398713" indent="-336550"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05/04/13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1023"/>
            <a:ext cx="7770813" cy="1429871"/>
          </a:xfrm>
        </p:spPr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550895"/>
            <a:ext cx="3611880" cy="614082"/>
          </a:xfrm>
        </p:spPr>
        <p:txBody>
          <a:bodyPr anchor="b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438400"/>
            <a:ext cx="3611880" cy="36877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 marL="2398713" indent="-336550">
              <a:defRPr sz="1600"/>
            </a:lvl8pPr>
            <a:lvl9pPr marL="2398713" indent="-336550"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45526" y="1550895"/>
            <a:ext cx="3611880" cy="614082"/>
          </a:xfrm>
        </p:spPr>
        <p:txBody>
          <a:bodyPr anchor="b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45526" y="2438400"/>
            <a:ext cx="3611880" cy="36877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 marL="2398713" indent="-336550">
              <a:defRPr sz="1600"/>
            </a:lvl8pPr>
            <a:lvl9pPr marL="2398713" indent="-336550"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05/04/13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786205" y="2191871"/>
            <a:ext cx="3429000" cy="1588"/>
          </a:xfrm>
          <a:prstGeom prst="line">
            <a:avLst/>
          </a:prstGeom>
          <a:ln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936966" y="2191871"/>
            <a:ext cx="3429000" cy="1588"/>
          </a:xfrm>
          <a:prstGeom prst="line">
            <a:avLst/>
          </a:prstGeom>
          <a:ln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05/04/13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05/04/13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905" y="971550"/>
            <a:ext cx="3657600" cy="1162050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457200"/>
            <a:ext cx="3657600" cy="56689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 marL="2398713" indent="-336550">
              <a:defRPr sz="1800"/>
            </a:lvl8pPr>
            <a:lvl9pPr marL="2398713" indent="-336550"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8905" y="2133601"/>
            <a:ext cx="3657600" cy="358140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C9AA2-54F6-5F4E-9FD5-D61A758A0EDE}" type="datetimeFigureOut">
              <a:rPr lang="en-US" smtClean="0"/>
              <a:t>05/04/13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121023"/>
            <a:ext cx="7770813" cy="142987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752600"/>
            <a:ext cx="7770813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20435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ffectLst>
                  <a:outerShdw blurRad="50800" dist="38100" dir="5400000" sx="101000" sy="101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103C9AA2-54F6-5F4E-9FD5-D61A758A0EDE}" type="datetimeFigureOut">
              <a:rPr lang="en-US" smtClean="0"/>
              <a:t>05/04/13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05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ffectLst>
                  <a:outerShdw blurRad="50800" dist="38100" dir="5400000" sx="101000" sy="101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229100" y="6356350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ffectLst>
                  <a:outerShdw blurRad="50800" dist="38100" dir="5400000" sx="101000" sy="101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9CF7A181-AC57-074F-A80B-9CF6BA9A3B64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  <p:sldLayoutId id="2147483791" r:id="rId8"/>
    <p:sldLayoutId id="2147483792" r:id="rId9"/>
    <p:sldLayoutId id="2147483793" r:id="rId10"/>
    <p:sldLayoutId id="2147483794" r:id="rId11"/>
    <p:sldLayoutId id="2147483795" r:id="rId12"/>
    <p:sldLayoutId id="2147483796" r:id="rId13"/>
    <p:sldLayoutId id="2147483797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FontTx/>
        <a:buBlip>
          <a:blip r:embed="rId16"/>
        </a:buBlip>
        <a:defRPr sz="22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FontTx/>
        <a:buBlip>
          <a:blip r:embed="rId16"/>
        </a:buBlip>
        <a:defRPr sz="20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FontTx/>
        <a:buBlip>
          <a:blip r:embed="rId16"/>
        </a:buBlip>
        <a:defRPr sz="1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FontTx/>
        <a:buBlip>
          <a:blip r:embed="rId16"/>
        </a:buBlip>
        <a:defRPr sz="1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FontTx/>
        <a:buBlip>
          <a:blip r:embed="rId16"/>
        </a:buBlip>
        <a:defRPr sz="1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5pPr>
      <a:lvl6pPr marL="2055813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 smtClean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6pPr>
      <a:lvl7pPr marL="2398713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 smtClean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7pPr>
      <a:lvl8pPr marL="2743200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 smtClean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8pPr>
      <a:lvl9pPr marL="3087688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5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6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1" Type="http://schemas.microsoft.com/office/2007/relationships/media" Target="../media/media3.mov"/><Relationship Id="rId2" Type="http://schemas.openxmlformats.org/officeDocument/2006/relationships/video" Target="../media/media3.mov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8.png"/><Relationship Id="rId1" Type="http://schemas.microsoft.com/office/2007/relationships/media" Target="../media/media4.mov"/><Relationship Id="rId2" Type="http://schemas.openxmlformats.org/officeDocument/2006/relationships/video" Target="../media/media4.mov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iki.jenkins-ci.org/display/JENKINS/Android+Emulator+Plugin" TargetMode="External"/><Relationship Id="rId3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1.png"/><Relationship Id="rId1" Type="http://schemas.microsoft.com/office/2007/relationships/media" Target="../media/media5.mov"/><Relationship Id="rId2" Type="http://schemas.openxmlformats.org/officeDocument/2006/relationships/video" Target="../media/media5.mov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hyperlink" Target="https://github.com/rafalima/androidCalculator" TargetMode="External"/><Relationship Id="rId5" Type="http://schemas.openxmlformats.org/officeDocument/2006/relationships/hyperlink" Target="https://github.com/rafalima/androidCalculatorRobotiumTests" TargetMode="External"/><Relationship Id="rId6" Type="http://schemas.openxmlformats.org/officeDocument/2006/relationships/hyperlink" Target="https://github.com/rafalima/monkeyrunner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5915" y="3010655"/>
            <a:ext cx="8261772" cy="1844988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Testando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fluxos</a:t>
            </a:r>
            <a:r>
              <a:rPr lang="en-US" dirty="0" smtClean="0"/>
              <a:t> </a:t>
            </a:r>
            <a:r>
              <a:rPr lang="en-US" dirty="0" err="1" smtClean="0"/>
              <a:t>alternativos</a:t>
            </a:r>
            <a:r>
              <a:rPr lang="en-US" dirty="0" smtClean="0"/>
              <a:t> de </a:t>
            </a:r>
            <a:r>
              <a:rPr lang="en-US" dirty="0" err="1" smtClean="0"/>
              <a:t>aplicações</a:t>
            </a:r>
            <a:r>
              <a:rPr lang="en-US" dirty="0" smtClean="0"/>
              <a:t> mobile </a:t>
            </a:r>
            <a:r>
              <a:rPr lang="en-US" dirty="0" err="1" smtClean="0"/>
              <a:t>automatizando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Android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118" y="4900480"/>
            <a:ext cx="6400800" cy="1752600"/>
          </a:xfrm>
        </p:spPr>
        <p:txBody>
          <a:bodyPr/>
          <a:lstStyle/>
          <a:p>
            <a:r>
              <a:rPr lang="en-US" dirty="0" smtClean="0"/>
              <a:t>Diego Asfora </a:t>
            </a:r>
          </a:p>
          <a:p>
            <a:r>
              <a:rPr lang="en-US" dirty="0" smtClean="0"/>
              <a:t>Rafael Lima</a:t>
            </a:r>
            <a:endParaRPr lang="en-US" dirty="0"/>
          </a:p>
        </p:txBody>
      </p:sp>
      <p:pic>
        <p:nvPicPr>
          <p:cNvPr id="4" name="Picture 3" descr="Screen Shot 2013-03-27 at 5.34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8172" y="216706"/>
            <a:ext cx="2819400" cy="622300"/>
          </a:xfrm>
          <a:prstGeom prst="rect">
            <a:avLst/>
          </a:prstGeom>
        </p:spPr>
      </p:pic>
      <p:pic>
        <p:nvPicPr>
          <p:cNvPr id="8" name="Picture 7" descr="Screen Shot 2013-04-03 at 2.35.1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569" y="216706"/>
            <a:ext cx="4089400" cy="1384300"/>
          </a:xfrm>
          <a:prstGeom prst="rect">
            <a:avLst/>
          </a:prstGeom>
        </p:spPr>
      </p:pic>
      <p:pic>
        <p:nvPicPr>
          <p:cNvPr id="10" name="Picture 9" descr="Screen Shot 2013-04-03 at 2.34.3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915" y="5825621"/>
            <a:ext cx="2163034" cy="705832"/>
          </a:xfrm>
          <a:prstGeom prst="rect">
            <a:avLst/>
          </a:prstGeom>
        </p:spPr>
      </p:pic>
      <p:pic>
        <p:nvPicPr>
          <p:cNvPr id="11" name="Picture 10" descr="Screen Shot 2013-04-03 at 2.40.29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1549" y="5825621"/>
            <a:ext cx="2136022" cy="71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1857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Ferramentas</a:t>
            </a:r>
            <a:r>
              <a:rPr lang="en-US" dirty="0" smtClean="0"/>
              <a:t> </a:t>
            </a:r>
            <a:r>
              <a:rPr lang="en-US" dirty="0" err="1" smtClean="0"/>
              <a:t>disponíveis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869141"/>
            <a:ext cx="8348162" cy="4509052"/>
          </a:xfrm>
        </p:spPr>
        <p:txBody>
          <a:bodyPr/>
          <a:lstStyle/>
          <a:p>
            <a:r>
              <a:rPr lang="en-US" sz="3600" dirty="0" smtClean="0"/>
              <a:t>Monkey</a:t>
            </a:r>
          </a:p>
          <a:p>
            <a:r>
              <a:rPr lang="en-US" sz="3600" dirty="0" err="1" smtClean="0"/>
              <a:t>Robotium</a:t>
            </a:r>
            <a:endParaRPr lang="en-US" sz="3600" dirty="0" smtClean="0"/>
          </a:p>
          <a:p>
            <a:r>
              <a:rPr lang="en-US" sz="3600" dirty="0" err="1" smtClean="0"/>
              <a:t>Ui</a:t>
            </a:r>
            <a:r>
              <a:rPr lang="en-US" sz="3600" dirty="0" smtClean="0"/>
              <a:t> </a:t>
            </a:r>
            <a:r>
              <a:rPr lang="en-US" sz="3600" dirty="0" err="1" smtClean="0"/>
              <a:t>Automator</a:t>
            </a:r>
            <a:endParaRPr lang="en-US" sz="3600" dirty="0" smtClean="0"/>
          </a:p>
          <a:p>
            <a:r>
              <a:rPr lang="en-US" sz="3600" dirty="0" smtClean="0"/>
              <a:t>Calabash</a:t>
            </a:r>
            <a:endParaRPr lang="en-US" sz="3600" dirty="0" smtClean="0"/>
          </a:p>
          <a:p>
            <a:r>
              <a:rPr lang="en-US" sz="3600" dirty="0" smtClean="0"/>
              <a:t>Monkey Runner + Android View Client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708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Ui</a:t>
            </a:r>
            <a:r>
              <a:rPr lang="en-US" dirty="0" smtClean="0"/>
              <a:t> </a:t>
            </a:r>
            <a:r>
              <a:rPr lang="en-US" dirty="0" err="1" smtClean="0"/>
              <a:t>Automator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3200" dirty="0" err="1"/>
              <a:t>Prós</a:t>
            </a:r>
            <a:endParaRPr lang="en-US" sz="3200" dirty="0"/>
          </a:p>
          <a:p>
            <a:pPr lvl="1"/>
            <a:r>
              <a:rPr lang="en-US" sz="3000" dirty="0"/>
              <a:t>Boa interação com a  </a:t>
            </a:r>
            <a:r>
              <a:rPr lang="pt-BR" sz="3000" dirty="0"/>
              <a:t>UI</a:t>
            </a:r>
            <a:endParaRPr lang="en-US" sz="3000" dirty="0"/>
          </a:p>
          <a:p>
            <a:pPr lvl="1"/>
            <a:r>
              <a:rPr lang="pt-BR" sz="3000" dirty="0"/>
              <a:t>Habilidade de </a:t>
            </a:r>
            <a:r>
              <a:rPr lang="pt-BR" sz="3000" dirty="0" smtClean="0"/>
              <a:t>referenciar </a:t>
            </a:r>
            <a:r>
              <a:rPr lang="pt-BR" sz="3000" dirty="0"/>
              <a:t>objetos da UI por </a:t>
            </a:r>
            <a:r>
              <a:rPr lang="pt-BR" sz="3000" dirty="0" smtClean="0"/>
              <a:t>nome</a:t>
            </a:r>
            <a:endParaRPr lang="en-US" sz="3000" dirty="0"/>
          </a:p>
          <a:p>
            <a:pPr lvl="1"/>
            <a:r>
              <a:rPr lang="en-US" sz="3000" dirty="0" smtClean="0"/>
              <a:t>Built in </a:t>
            </a:r>
            <a:r>
              <a:rPr lang="en-US" sz="3000" dirty="0"/>
              <a:t>android</a:t>
            </a:r>
            <a:endParaRPr lang="en-US" sz="3200" dirty="0"/>
          </a:p>
          <a:p>
            <a:pPr lvl="1"/>
            <a:r>
              <a:rPr lang="en-US" sz="2700" dirty="0" err="1" smtClean="0"/>
              <a:t>UIAutomatorViewer</a:t>
            </a:r>
            <a:endParaRPr lang="en-US" sz="2700" dirty="0"/>
          </a:p>
          <a:p>
            <a:r>
              <a:rPr lang="en-US" sz="3200" dirty="0"/>
              <a:t>Contra</a:t>
            </a:r>
          </a:p>
          <a:p>
            <a:pPr lvl="1"/>
            <a:r>
              <a:rPr lang="en-US" sz="3000" dirty="0"/>
              <a:t>O </a:t>
            </a:r>
            <a:r>
              <a:rPr lang="en-US" sz="3000" dirty="0" err="1"/>
              <a:t>teste</a:t>
            </a:r>
            <a:r>
              <a:rPr lang="en-US" sz="3000" dirty="0"/>
              <a:t> </a:t>
            </a:r>
            <a:r>
              <a:rPr lang="en-US" sz="3000" dirty="0" err="1"/>
              <a:t>precisa</a:t>
            </a:r>
            <a:r>
              <a:rPr lang="en-US" sz="3000" dirty="0"/>
              <a:t> </a:t>
            </a:r>
            <a:r>
              <a:rPr lang="en-US" sz="3000" dirty="0" err="1"/>
              <a:t>ser</a:t>
            </a:r>
            <a:r>
              <a:rPr lang="en-US" sz="3000" dirty="0"/>
              <a:t> </a:t>
            </a:r>
            <a:r>
              <a:rPr lang="en-US" sz="3000" dirty="0" err="1"/>
              <a:t>instalado</a:t>
            </a:r>
            <a:r>
              <a:rPr lang="en-US" sz="3000" dirty="0"/>
              <a:t> a </a:t>
            </a:r>
            <a:r>
              <a:rPr lang="en-US" sz="3000" dirty="0" err="1"/>
              <a:t>cada</a:t>
            </a:r>
            <a:r>
              <a:rPr lang="en-US" sz="3000" dirty="0"/>
              <a:t> </a:t>
            </a:r>
            <a:r>
              <a:rPr lang="en-US" sz="3000" dirty="0" err="1"/>
              <a:t>mudança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630102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Calabash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Prós</a:t>
            </a:r>
            <a:endParaRPr lang="en-US" sz="3200" dirty="0"/>
          </a:p>
          <a:p>
            <a:pPr lvl="1"/>
            <a:r>
              <a:rPr lang="x-none" sz="3000" dirty="0" smtClean="0"/>
              <a:t>Suporte ao Android e iOS</a:t>
            </a:r>
            <a:endParaRPr lang="en-US" sz="3000" dirty="0"/>
          </a:p>
          <a:p>
            <a:pPr lvl="1"/>
            <a:r>
              <a:rPr lang="x-none" sz="3000" dirty="0" smtClean="0"/>
              <a:t>Escreve feature files usando o Cucumber</a:t>
            </a:r>
            <a:endParaRPr lang="en-US" sz="3000" dirty="0"/>
          </a:p>
          <a:p>
            <a:pPr lvl="1"/>
            <a:r>
              <a:rPr lang="en-US" sz="3000" dirty="0" err="1" smtClean="0"/>
              <a:t>Codifica</a:t>
            </a:r>
            <a:r>
              <a:rPr lang="en-US" sz="3000" dirty="0" smtClean="0"/>
              <a:t> </a:t>
            </a:r>
            <a:r>
              <a:rPr lang="en-US" sz="3000" dirty="0" err="1" smtClean="0"/>
              <a:t>usando</a:t>
            </a:r>
            <a:r>
              <a:rPr lang="en-US" sz="3000" dirty="0" smtClean="0"/>
              <a:t> o ruby</a:t>
            </a:r>
            <a:endParaRPr lang="en-US" sz="3200" dirty="0"/>
          </a:p>
          <a:p>
            <a:r>
              <a:rPr lang="en-US" sz="3200" dirty="0" smtClean="0"/>
              <a:t>Contra</a:t>
            </a:r>
            <a:endParaRPr lang="en-US" sz="3200" dirty="0"/>
          </a:p>
          <a:p>
            <a:pPr lvl="1"/>
            <a:r>
              <a:rPr lang="en-US" sz="3000" dirty="0" err="1" smtClean="0"/>
              <a:t>Servi</a:t>
            </a:r>
            <a:r>
              <a:rPr lang="en-US" sz="3000" dirty="0" err="1" smtClean="0"/>
              <a:t>ço</a:t>
            </a:r>
            <a:r>
              <a:rPr lang="en-US" sz="3000" dirty="0" smtClean="0"/>
              <a:t> de CI </a:t>
            </a:r>
            <a:r>
              <a:rPr lang="en-US" sz="3000" dirty="0" err="1" smtClean="0"/>
              <a:t>prestado</a:t>
            </a:r>
            <a:r>
              <a:rPr lang="en-US" sz="3000" dirty="0" smtClean="0"/>
              <a:t> </a:t>
            </a:r>
            <a:r>
              <a:rPr lang="en-US" sz="3000" dirty="0" err="1" smtClean="0"/>
              <a:t>por</a:t>
            </a:r>
            <a:r>
              <a:rPr lang="en-US" sz="3000" dirty="0" smtClean="0"/>
              <a:t> </a:t>
            </a:r>
            <a:r>
              <a:rPr lang="en-US" sz="3000" dirty="0" err="1" smtClean="0"/>
              <a:t>eles</a:t>
            </a:r>
            <a:r>
              <a:rPr lang="en-US" sz="3000" dirty="0" smtClean="0"/>
              <a:t> </a:t>
            </a:r>
            <a:r>
              <a:rPr lang="en-US" sz="3000" dirty="0" err="1" smtClean="0"/>
              <a:t>é</a:t>
            </a:r>
            <a:r>
              <a:rPr lang="en-US" sz="3000" dirty="0" smtClean="0"/>
              <a:t> </a:t>
            </a:r>
            <a:r>
              <a:rPr lang="en-US" sz="3000" dirty="0" err="1" smtClean="0"/>
              <a:t>pago</a:t>
            </a:r>
            <a:r>
              <a:rPr lang="en-US" sz="3000" dirty="0" smtClean="0"/>
              <a:t>.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2002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Teste</a:t>
            </a:r>
            <a:r>
              <a:rPr lang="en-US" dirty="0" smtClean="0"/>
              <a:t> </a:t>
            </a:r>
            <a:r>
              <a:rPr lang="en-US" dirty="0" err="1" smtClean="0"/>
              <a:t>Prático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061965" y="5379894"/>
            <a:ext cx="2362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5" name="Catroid Cucumber Tes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94624" y="1291456"/>
            <a:ext cx="6416267" cy="5297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009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Monkey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/>
              <a:t>Prós</a:t>
            </a:r>
            <a:endParaRPr lang="en-US" sz="3200" dirty="0" smtClean="0"/>
          </a:p>
          <a:p>
            <a:pPr lvl="1"/>
            <a:r>
              <a:rPr lang="en-US" sz="3000" dirty="0" smtClean="0"/>
              <a:t>Exploratory Tests</a:t>
            </a:r>
            <a:endParaRPr lang="en-US" sz="3200" dirty="0"/>
          </a:p>
          <a:p>
            <a:r>
              <a:rPr lang="en-US" sz="3200" dirty="0" smtClean="0"/>
              <a:t>Contras</a:t>
            </a:r>
          </a:p>
          <a:p>
            <a:pPr lvl="1"/>
            <a:r>
              <a:rPr lang="en-US" sz="3000" dirty="0" err="1" smtClean="0"/>
              <a:t>Você</a:t>
            </a:r>
            <a:r>
              <a:rPr lang="en-US" sz="3000" dirty="0" smtClean="0"/>
              <a:t> </a:t>
            </a:r>
            <a:r>
              <a:rPr lang="en-US" sz="3000" dirty="0" err="1" smtClean="0"/>
              <a:t>não</a:t>
            </a:r>
            <a:r>
              <a:rPr lang="en-US" sz="3000" dirty="0" smtClean="0"/>
              <a:t> </a:t>
            </a:r>
            <a:r>
              <a:rPr lang="en-US" sz="3000" dirty="0" err="1" smtClean="0"/>
              <a:t>controla</a:t>
            </a:r>
            <a:r>
              <a:rPr lang="en-US" sz="3000" dirty="0" smtClean="0"/>
              <a:t> as </a:t>
            </a:r>
            <a:r>
              <a:rPr lang="en-US" sz="3000" dirty="0" err="1" smtClean="0"/>
              <a:t>ações</a:t>
            </a:r>
            <a:r>
              <a:rPr lang="en-US" sz="3000" dirty="0" smtClean="0"/>
              <a:t>.</a:t>
            </a:r>
            <a:endParaRPr lang="en-US" sz="3000" dirty="0"/>
          </a:p>
          <a:p>
            <a:r>
              <a:rPr lang="en-US" sz="3200" dirty="0" err="1" smtClean="0"/>
              <a:t>Sugestão</a:t>
            </a:r>
            <a:endParaRPr lang="en-US" sz="3200" dirty="0" smtClean="0"/>
          </a:p>
          <a:p>
            <a:pPr lvl="1"/>
            <a:r>
              <a:rPr lang="en-US" sz="3000" dirty="0" err="1" smtClean="0"/>
              <a:t>Sempre</a:t>
            </a:r>
            <a:r>
              <a:rPr lang="en-US" sz="3000" dirty="0" smtClean="0"/>
              <a:t> </a:t>
            </a:r>
            <a:r>
              <a:rPr lang="en-US" sz="3000" dirty="0" err="1" smtClean="0"/>
              <a:t>mudar</a:t>
            </a:r>
            <a:r>
              <a:rPr lang="en-US" sz="3000" dirty="0" smtClean="0"/>
              <a:t> o </a:t>
            </a:r>
            <a:r>
              <a:rPr lang="en-US" sz="3000" dirty="0" err="1" smtClean="0"/>
              <a:t>parâmetro</a:t>
            </a:r>
            <a:r>
              <a:rPr lang="en-US" sz="3000" dirty="0" smtClean="0"/>
              <a:t> –s </a:t>
            </a:r>
            <a:r>
              <a:rPr lang="en-US" sz="3000" dirty="0" err="1" smtClean="0"/>
              <a:t>para</a:t>
            </a:r>
            <a:r>
              <a:rPr lang="en-US" sz="3000" dirty="0" smtClean="0"/>
              <a:t> </a:t>
            </a:r>
            <a:r>
              <a:rPr lang="en-US" sz="3000" dirty="0" err="1" smtClean="0"/>
              <a:t>ele</a:t>
            </a:r>
            <a:r>
              <a:rPr lang="en-US" sz="3000" dirty="0" smtClean="0"/>
              <a:t> </a:t>
            </a:r>
            <a:r>
              <a:rPr lang="en-US" sz="3000" dirty="0" err="1" smtClean="0"/>
              <a:t>executar</a:t>
            </a:r>
            <a:r>
              <a:rPr lang="en-US" sz="3000" dirty="0" smtClean="0"/>
              <a:t> </a:t>
            </a:r>
            <a:r>
              <a:rPr lang="en-US" sz="3000" dirty="0" err="1" smtClean="0"/>
              <a:t>sequência</a:t>
            </a:r>
            <a:r>
              <a:rPr lang="en-US" sz="3000" dirty="0" smtClean="0"/>
              <a:t> </a:t>
            </a:r>
            <a:r>
              <a:rPr lang="en-US" sz="3000" dirty="0" err="1" smtClean="0"/>
              <a:t>diferente</a:t>
            </a:r>
            <a:r>
              <a:rPr lang="en-US" sz="30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75382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Teste</a:t>
            </a:r>
            <a:r>
              <a:rPr lang="en-US" dirty="0" smtClean="0"/>
              <a:t> </a:t>
            </a:r>
            <a:r>
              <a:rPr lang="en-US" dirty="0" err="1" smtClean="0"/>
              <a:t>Prático</a:t>
            </a:r>
            <a:endParaRPr lang="en-US" dirty="0"/>
          </a:p>
        </p:txBody>
      </p:sp>
      <p:pic>
        <p:nvPicPr>
          <p:cNvPr id="5" name="How Monkey Work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0472" y="1343833"/>
            <a:ext cx="6942351" cy="520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634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Teste</a:t>
            </a:r>
            <a:r>
              <a:rPr lang="en-US" dirty="0" smtClean="0"/>
              <a:t> </a:t>
            </a:r>
            <a:r>
              <a:rPr lang="en-US" dirty="0" err="1" smtClean="0"/>
              <a:t>Pr</a:t>
            </a:r>
            <a:r>
              <a:rPr lang="en-US" dirty="0" err="1" smtClean="0"/>
              <a:t>ático</a:t>
            </a:r>
            <a:endParaRPr lang="en-US" dirty="0"/>
          </a:p>
        </p:txBody>
      </p:sp>
      <p:pic>
        <p:nvPicPr>
          <p:cNvPr id="4" name="monkey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3981" y="1376924"/>
            <a:ext cx="7448308" cy="5040717"/>
          </a:xfrm>
        </p:spPr>
      </p:pic>
    </p:spTree>
    <p:extLst>
      <p:ext uri="{BB962C8B-B14F-4D97-AF65-F5344CB8AC3E}">
        <p14:creationId xmlns:p14="http://schemas.microsoft.com/office/powerpoint/2010/main" val="1161790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Robotium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38168"/>
            <a:ext cx="7770813" cy="4487995"/>
          </a:xfrm>
        </p:spPr>
        <p:txBody>
          <a:bodyPr>
            <a:normAutofit fontScale="77500" lnSpcReduction="20000"/>
          </a:bodyPr>
          <a:lstStyle/>
          <a:p>
            <a:r>
              <a:rPr lang="en-US" sz="3200" dirty="0" err="1"/>
              <a:t>Prós</a:t>
            </a:r>
            <a:endParaRPr lang="en-US" sz="3200" dirty="0"/>
          </a:p>
          <a:p>
            <a:pPr lvl="1"/>
            <a:r>
              <a:rPr lang="en-US" sz="3000" dirty="0" err="1"/>
              <a:t>Muito</a:t>
            </a:r>
            <a:r>
              <a:rPr lang="en-US" sz="3000" dirty="0"/>
              <a:t> </a:t>
            </a:r>
            <a:r>
              <a:rPr lang="en-US" sz="3000" dirty="0" err="1"/>
              <a:t>controle</a:t>
            </a:r>
            <a:r>
              <a:rPr lang="en-US" sz="3000" dirty="0"/>
              <a:t> </a:t>
            </a:r>
            <a:r>
              <a:rPr lang="en-US" sz="3000" dirty="0" err="1"/>
              <a:t>para</a:t>
            </a:r>
            <a:r>
              <a:rPr lang="en-US" sz="3000" dirty="0"/>
              <a:t> testes da </a:t>
            </a:r>
            <a:r>
              <a:rPr lang="en-US" sz="3000" dirty="0" err="1"/>
              <a:t>aplicação</a:t>
            </a:r>
            <a:r>
              <a:rPr lang="en-US" sz="3000" dirty="0"/>
              <a:t> de forma </a:t>
            </a:r>
            <a:r>
              <a:rPr lang="en-US" sz="3000" dirty="0" err="1"/>
              <a:t>isolada</a:t>
            </a:r>
            <a:r>
              <a:rPr lang="en-US" sz="3000" dirty="0"/>
              <a:t>.</a:t>
            </a:r>
          </a:p>
          <a:p>
            <a:pPr lvl="1"/>
            <a:r>
              <a:rPr lang="pt-BR" sz="3000" dirty="0"/>
              <a:t>É</a:t>
            </a:r>
            <a:r>
              <a:rPr lang="pt-BR" sz="3000"/>
              <a:t> um Selenium para Android.</a:t>
            </a:r>
            <a:endParaRPr lang="en-US" sz="3000" dirty="0"/>
          </a:p>
          <a:p>
            <a:r>
              <a:rPr lang="en-US" sz="3200"/>
              <a:t>Contra</a:t>
            </a:r>
            <a:endParaRPr lang="en-US" sz="3200" dirty="0"/>
          </a:p>
          <a:p>
            <a:pPr lvl="1"/>
            <a:r>
              <a:rPr lang="en-US" sz="3200" dirty="0" err="1"/>
              <a:t>Iteração</a:t>
            </a:r>
            <a:r>
              <a:rPr lang="en-US" sz="3200" dirty="0"/>
              <a:t> com </a:t>
            </a:r>
            <a:r>
              <a:rPr lang="en-US" sz="3200" dirty="0" err="1"/>
              <a:t>outras</a:t>
            </a:r>
            <a:r>
              <a:rPr lang="en-US" sz="3200" dirty="0"/>
              <a:t> </a:t>
            </a:r>
            <a:r>
              <a:rPr lang="en-US" sz="3200" dirty="0" err="1"/>
              <a:t>aplicações</a:t>
            </a:r>
            <a:r>
              <a:rPr lang="en-US" sz="3200" dirty="0"/>
              <a:t> e com as hard keys </a:t>
            </a:r>
            <a:r>
              <a:rPr lang="en-US" sz="3200" dirty="0" err="1"/>
              <a:t>bem</a:t>
            </a:r>
            <a:r>
              <a:rPr lang="en-US" sz="3200" dirty="0"/>
              <a:t> </a:t>
            </a:r>
            <a:r>
              <a:rPr lang="en-US" sz="3200" dirty="0" err="1"/>
              <a:t>complicadas</a:t>
            </a:r>
            <a:r>
              <a:rPr lang="en-US" sz="3200" dirty="0"/>
              <a:t>.</a:t>
            </a:r>
          </a:p>
          <a:p>
            <a:pPr lvl="1"/>
            <a:r>
              <a:rPr lang="pt-BR" sz="3200" dirty="0"/>
              <a:t>Necessário</a:t>
            </a:r>
            <a:r>
              <a:rPr lang="pt-BR" sz="3200"/>
              <a:t> conhecer o código da aplicação a ser testada.</a:t>
            </a:r>
            <a:endParaRPr lang="en-US" sz="3200" dirty="0"/>
          </a:p>
          <a:p>
            <a:pPr lvl="1"/>
            <a:r>
              <a:rPr lang="en-US" sz="3200"/>
              <a:t>Não </a:t>
            </a:r>
            <a:r>
              <a:rPr lang="en-US" sz="3200" dirty="0" err="1"/>
              <a:t>é</a:t>
            </a:r>
            <a:r>
              <a:rPr lang="en-US" sz="3200" dirty="0"/>
              <a:t> </a:t>
            </a:r>
            <a:r>
              <a:rPr lang="en-US" sz="3200" dirty="0" err="1"/>
              <a:t>possível</a:t>
            </a:r>
            <a:r>
              <a:rPr lang="en-US" sz="3200" dirty="0"/>
              <a:t> </a:t>
            </a:r>
            <a:r>
              <a:rPr lang="en-US" sz="3200" dirty="0" err="1"/>
              <a:t>testar</a:t>
            </a:r>
            <a:r>
              <a:rPr lang="en-US" sz="3200" dirty="0"/>
              <a:t> </a:t>
            </a:r>
            <a:r>
              <a:rPr lang="en-US" sz="3200" dirty="0" err="1"/>
              <a:t>duas</a:t>
            </a:r>
            <a:r>
              <a:rPr lang="en-US" sz="3200" dirty="0"/>
              <a:t> </a:t>
            </a:r>
            <a:r>
              <a:rPr lang="en-US" sz="3200" dirty="0" err="1"/>
              <a:t>aplicações</a:t>
            </a:r>
            <a:r>
              <a:rPr lang="en-US" sz="3200" dirty="0"/>
              <a:t> </a:t>
            </a:r>
            <a:r>
              <a:rPr lang="en-US" sz="3200" dirty="0" err="1"/>
              <a:t>externas</a:t>
            </a:r>
            <a:r>
              <a:rPr lang="en-US" sz="3200" dirty="0"/>
              <a:t> (</a:t>
            </a:r>
            <a:r>
              <a:rPr lang="en-US" sz="3200" dirty="0" err="1"/>
              <a:t>apks</a:t>
            </a:r>
            <a:r>
              <a:rPr lang="en-US" sz="3200" dirty="0"/>
              <a:t>). No </a:t>
            </a:r>
            <a:r>
              <a:rPr lang="en-US" sz="3200" dirty="0" err="1"/>
              <a:t>AndroidManifest</a:t>
            </a:r>
            <a:r>
              <a:rPr lang="en-US" sz="3200" dirty="0"/>
              <a:t> </a:t>
            </a:r>
            <a:r>
              <a:rPr lang="en-US" sz="3200" dirty="0" err="1"/>
              <a:t>é</a:t>
            </a:r>
            <a:r>
              <a:rPr lang="en-US" sz="3200" dirty="0"/>
              <a:t> </a:t>
            </a:r>
            <a:r>
              <a:rPr lang="en-US" sz="3200" dirty="0" err="1"/>
              <a:t>preciso</a:t>
            </a:r>
            <a:r>
              <a:rPr lang="en-US" sz="3200" dirty="0"/>
              <a:t> </a:t>
            </a:r>
            <a:r>
              <a:rPr lang="en-US" sz="3200" dirty="0" err="1"/>
              <a:t>dizer</a:t>
            </a:r>
            <a:r>
              <a:rPr lang="en-US" sz="3200" dirty="0"/>
              <a:t> </a:t>
            </a:r>
            <a:r>
              <a:rPr lang="en-US" sz="3200" dirty="0" err="1"/>
              <a:t>qual</a:t>
            </a:r>
            <a:r>
              <a:rPr lang="en-US" sz="3200" dirty="0"/>
              <a:t> </a:t>
            </a:r>
            <a:r>
              <a:rPr lang="en-US" sz="3200" dirty="0" err="1"/>
              <a:t>aplicação</a:t>
            </a:r>
            <a:r>
              <a:rPr lang="en-US" sz="3200" dirty="0"/>
              <a:t> </a:t>
            </a:r>
            <a:r>
              <a:rPr lang="en-US" sz="3200" dirty="0" err="1"/>
              <a:t>será</a:t>
            </a:r>
            <a:r>
              <a:rPr lang="en-US" sz="3200" dirty="0"/>
              <a:t> </a:t>
            </a:r>
            <a:r>
              <a:rPr lang="en-US" sz="3200" dirty="0" err="1"/>
              <a:t>testada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47522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Teste</a:t>
            </a:r>
            <a:r>
              <a:rPr lang="en-US" dirty="0" smtClean="0"/>
              <a:t> </a:t>
            </a:r>
            <a:r>
              <a:rPr lang="en-US" dirty="0" err="1" smtClean="0"/>
              <a:t>Prático</a:t>
            </a:r>
            <a:endParaRPr lang="en-US" dirty="0"/>
          </a:p>
        </p:txBody>
      </p:sp>
      <p:pic>
        <p:nvPicPr>
          <p:cNvPr id="5" name="Robotium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8857" y="1335960"/>
            <a:ext cx="7554595" cy="5078051"/>
          </a:xfrm>
        </p:spPr>
      </p:pic>
    </p:spTree>
    <p:extLst>
      <p:ext uri="{BB962C8B-B14F-4D97-AF65-F5344CB8AC3E}">
        <p14:creationId xmlns:p14="http://schemas.microsoft.com/office/powerpoint/2010/main" val="4148296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Código</a:t>
            </a:r>
            <a:r>
              <a:rPr lang="en-US" dirty="0" smtClean="0"/>
              <a:t> </a:t>
            </a:r>
            <a:r>
              <a:rPr lang="en-US" dirty="0" err="1" smtClean="0"/>
              <a:t>Fonte</a:t>
            </a:r>
            <a:endParaRPr lang="en-US" dirty="0"/>
          </a:p>
        </p:txBody>
      </p:sp>
      <p:pic>
        <p:nvPicPr>
          <p:cNvPr id="9" name="Content Placeholder 8" descr="Screen Shot 2013-04-03 at 11.31.08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43" b="10743"/>
          <a:stretch>
            <a:fillRect/>
          </a:stretch>
        </p:blipFill>
        <p:spPr>
          <a:xfrm>
            <a:off x="685800" y="1869141"/>
            <a:ext cx="7770813" cy="3715385"/>
          </a:xfrm>
        </p:spPr>
      </p:pic>
    </p:spTree>
    <p:extLst>
      <p:ext uri="{BB962C8B-B14F-4D97-AF65-F5344CB8AC3E}">
        <p14:creationId xmlns:p14="http://schemas.microsoft.com/office/powerpoint/2010/main" val="297192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566111"/>
            <a:ext cx="7770813" cy="4257022"/>
          </a:xfrm>
        </p:spPr>
        <p:txBody>
          <a:bodyPr>
            <a:noAutofit/>
          </a:bodyPr>
          <a:lstStyle/>
          <a:p>
            <a:r>
              <a:rPr lang="en-US" sz="3600" dirty="0" err="1" smtClean="0"/>
              <a:t>Tipos</a:t>
            </a:r>
            <a:r>
              <a:rPr lang="en-US" sz="3600" dirty="0" smtClean="0"/>
              <a:t> de </a:t>
            </a:r>
            <a:r>
              <a:rPr lang="en-US" sz="3600" dirty="0" err="1" smtClean="0"/>
              <a:t>Teste</a:t>
            </a:r>
            <a:endParaRPr lang="en-US" sz="3600" dirty="0" smtClean="0"/>
          </a:p>
          <a:p>
            <a:r>
              <a:rPr lang="en-US" sz="3600" dirty="0" smtClean="0"/>
              <a:t>Como </a:t>
            </a:r>
            <a:r>
              <a:rPr lang="en-US" sz="3600" dirty="0" err="1"/>
              <a:t>f</a:t>
            </a:r>
            <a:r>
              <a:rPr lang="en-US" sz="3600" dirty="0" err="1" smtClean="0"/>
              <a:t>azer</a:t>
            </a:r>
            <a:r>
              <a:rPr lang="en-US" sz="3600" dirty="0" smtClean="0"/>
              <a:t> testes de </a:t>
            </a:r>
            <a:r>
              <a:rPr lang="en-US" sz="3600" dirty="0" err="1" smtClean="0"/>
              <a:t>Integração</a:t>
            </a:r>
            <a:endParaRPr lang="en-US" sz="3600" dirty="0" smtClean="0"/>
          </a:p>
          <a:p>
            <a:r>
              <a:rPr lang="en-US" sz="3600" dirty="0" err="1" smtClean="0"/>
              <a:t>Problemas</a:t>
            </a:r>
            <a:r>
              <a:rPr lang="en-US" sz="3600" dirty="0" smtClean="0"/>
              <a:t> com testes Android</a:t>
            </a:r>
          </a:p>
          <a:p>
            <a:r>
              <a:rPr lang="en-US" sz="3600" dirty="0" err="1" smtClean="0"/>
              <a:t>Ferramentas</a:t>
            </a:r>
            <a:r>
              <a:rPr lang="en-US" sz="3600" dirty="0" smtClean="0"/>
              <a:t> </a:t>
            </a:r>
            <a:r>
              <a:rPr lang="en-US" sz="3600" dirty="0" err="1" smtClean="0"/>
              <a:t>disponíveis</a:t>
            </a:r>
            <a:endParaRPr lang="en-US" sz="3600" dirty="0" smtClean="0"/>
          </a:p>
          <a:p>
            <a:r>
              <a:rPr lang="en-US" sz="3600" dirty="0" err="1" smtClean="0"/>
              <a:t>Execução</a:t>
            </a:r>
            <a:r>
              <a:rPr lang="en-US" sz="3600" dirty="0" smtClean="0"/>
              <a:t> </a:t>
            </a:r>
            <a:r>
              <a:rPr lang="en-US" sz="3600" dirty="0" err="1" smtClean="0"/>
              <a:t>Exemplo</a:t>
            </a:r>
            <a:endParaRPr lang="en-US" sz="3600" dirty="0" smtClean="0"/>
          </a:p>
          <a:p>
            <a:r>
              <a:rPr lang="en-US" sz="3600" dirty="0" err="1" smtClean="0"/>
              <a:t>Código</a:t>
            </a:r>
            <a:r>
              <a:rPr lang="en-US" sz="3600" dirty="0" smtClean="0"/>
              <a:t> </a:t>
            </a:r>
            <a:r>
              <a:rPr lang="en-US" sz="3600" dirty="0" err="1" smtClean="0"/>
              <a:t>Fonte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41968685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Monkey Runner + Android View Client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3200" dirty="0" err="1"/>
              <a:t>Prós</a:t>
            </a:r>
            <a:endParaRPr lang="en-US" sz="3200" dirty="0"/>
          </a:p>
          <a:p>
            <a:pPr lvl="1"/>
            <a:r>
              <a:rPr lang="en-US" sz="3000" dirty="0" err="1"/>
              <a:t>Iteração</a:t>
            </a:r>
            <a:r>
              <a:rPr lang="en-US" sz="3000" dirty="0"/>
              <a:t> com </a:t>
            </a:r>
            <a:r>
              <a:rPr lang="en-US" sz="3000" dirty="0" err="1"/>
              <a:t>outras</a:t>
            </a:r>
            <a:r>
              <a:rPr lang="en-US" sz="3000" dirty="0"/>
              <a:t> </a:t>
            </a:r>
            <a:r>
              <a:rPr lang="en-US" sz="3000" dirty="0" err="1"/>
              <a:t>aplicações</a:t>
            </a:r>
            <a:r>
              <a:rPr lang="en-US" sz="3000" dirty="0"/>
              <a:t> e com o </a:t>
            </a:r>
            <a:r>
              <a:rPr lang="en-US" sz="3000" dirty="0" err="1"/>
              <a:t>dispositivo</a:t>
            </a:r>
            <a:r>
              <a:rPr lang="en-US" sz="3000" dirty="0"/>
              <a:t>.</a:t>
            </a:r>
            <a:endParaRPr lang="en-US" sz="3200" dirty="0"/>
          </a:p>
          <a:p>
            <a:r>
              <a:rPr lang="en-US" sz="3200" dirty="0"/>
              <a:t>Contra</a:t>
            </a:r>
          </a:p>
          <a:p>
            <a:pPr lvl="1"/>
            <a:r>
              <a:rPr lang="en-US" sz="3000" dirty="0" err="1"/>
              <a:t>Pouca</a:t>
            </a:r>
            <a:r>
              <a:rPr lang="en-US" sz="3000" dirty="0"/>
              <a:t> </a:t>
            </a:r>
            <a:r>
              <a:rPr lang="en-US" sz="3000" dirty="0" err="1"/>
              <a:t>documentação</a:t>
            </a:r>
            <a:endParaRPr lang="en-US" sz="3000" dirty="0"/>
          </a:p>
          <a:p>
            <a:pPr lvl="1"/>
            <a:r>
              <a:rPr lang="en-US" sz="3000" dirty="0" err="1"/>
              <a:t>Precisar</a:t>
            </a:r>
            <a:r>
              <a:rPr lang="en-US" sz="3000" dirty="0"/>
              <a:t> de </a:t>
            </a:r>
            <a:r>
              <a:rPr lang="en-US" sz="3000" dirty="0" err="1"/>
              <a:t>uma</a:t>
            </a:r>
            <a:r>
              <a:rPr lang="en-US" sz="3000" dirty="0"/>
              <a:t> </a:t>
            </a:r>
            <a:r>
              <a:rPr lang="en-US" sz="3000" dirty="0" err="1"/>
              <a:t>extensão</a:t>
            </a:r>
            <a:r>
              <a:rPr lang="en-US" sz="3000" dirty="0"/>
              <a:t> </a:t>
            </a:r>
            <a:r>
              <a:rPr lang="en-US" sz="3000" dirty="0" err="1"/>
              <a:t>para</a:t>
            </a:r>
            <a:r>
              <a:rPr lang="en-US" sz="3000" dirty="0"/>
              <a:t> </a:t>
            </a:r>
            <a:r>
              <a:rPr lang="en-US" sz="3000" dirty="0" err="1"/>
              <a:t>iteragir</a:t>
            </a:r>
            <a:r>
              <a:rPr lang="en-US" sz="3000" dirty="0"/>
              <a:t> com as </a:t>
            </a:r>
            <a:r>
              <a:rPr lang="en-US" sz="3000" dirty="0" err="1"/>
              <a:t>telas</a:t>
            </a:r>
            <a:r>
              <a:rPr lang="en-US" sz="3000" dirty="0"/>
              <a:t>.</a:t>
            </a:r>
          </a:p>
          <a:p>
            <a:pPr lvl="1"/>
            <a:r>
              <a:rPr lang="en-US" sz="3000" dirty="0" err="1"/>
              <a:t>Certificado</a:t>
            </a:r>
            <a:r>
              <a:rPr lang="en-US" sz="3000" dirty="0"/>
              <a:t> da </a:t>
            </a:r>
            <a:r>
              <a:rPr lang="en-US" sz="3000" dirty="0" err="1"/>
              <a:t>aplicação</a:t>
            </a:r>
            <a:endParaRPr lang="en-US" sz="3000" dirty="0"/>
          </a:p>
          <a:p>
            <a:pPr lvl="1"/>
            <a:r>
              <a:rPr lang="en-US" sz="3000" dirty="0" err="1"/>
              <a:t>Mais</a:t>
            </a:r>
            <a:r>
              <a:rPr lang="en-US" sz="3000" dirty="0"/>
              <a:t> lento </a:t>
            </a:r>
            <a:r>
              <a:rPr lang="en-US" sz="3000" dirty="0" err="1"/>
              <a:t>que</a:t>
            </a:r>
            <a:r>
              <a:rPr lang="en-US" sz="3000" dirty="0"/>
              <a:t> </a:t>
            </a:r>
            <a:r>
              <a:rPr lang="en-US" sz="3000" dirty="0" err="1"/>
              <a:t>os</a:t>
            </a:r>
            <a:r>
              <a:rPr lang="en-US" sz="3000" dirty="0"/>
              <a:t> outros</a:t>
            </a:r>
          </a:p>
          <a:p>
            <a:pPr lvl="1"/>
            <a:r>
              <a:rPr lang="en-US" sz="3000" dirty="0"/>
              <a:t>Problema</a:t>
            </a:r>
            <a:r>
              <a:rPr lang="en-US" sz="3000"/>
              <a:t> com o dump()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608159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Jenkins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hlinkClick r:id="rId2"/>
              </a:rPr>
              <a:t>https://wiki.jenkins-ci.org/display/JENKINS/Android+Emulator+Plugin</a:t>
            </a:r>
            <a:endParaRPr lang="en-US" dirty="0"/>
          </a:p>
        </p:txBody>
      </p:sp>
      <p:pic>
        <p:nvPicPr>
          <p:cNvPr id="4" name="Picture 3" descr="Screen Shot 2013-04-03 at 2.32.0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2288" y="2879372"/>
            <a:ext cx="2165118" cy="288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415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Teste</a:t>
            </a:r>
            <a:r>
              <a:rPr lang="en-US" dirty="0" smtClean="0"/>
              <a:t> </a:t>
            </a:r>
            <a:r>
              <a:rPr lang="en-US" dirty="0" err="1" smtClean="0"/>
              <a:t>Prático</a:t>
            </a:r>
            <a:endParaRPr lang="en-US" dirty="0"/>
          </a:p>
        </p:txBody>
      </p:sp>
      <p:pic>
        <p:nvPicPr>
          <p:cNvPr id="5" name="monkeyrunner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0631" y="1376924"/>
            <a:ext cx="7343578" cy="5347672"/>
          </a:xfrm>
        </p:spPr>
      </p:pic>
    </p:spTree>
    <p:extLst>
      <p:ext uri="{BB962C8B-B14F-4D97-AF65-F5344CB8AC3E}">
        <p14:creationId xmlns:p14="http://schemas.microsoft.com/office/powerpoint/2010/main" val="4079809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Código</a:t>
            </a:r>
            <a:r>
              <a:rPr lang="en-US" dirty="0" smtClean="0"/>
              <a:t> </a:t>
            </a:r>
            <a:r>
              <a:rPr lang="en-US" dirty="0" err="1" smtClean="0"/>
              <a:t>Fonte</a:t>
            </a:r>
            <a:endParaRPr lang="en-US" dirty="0"/>
          </a:p>
        </p:txBody>
      </p:sp>
      <p:pic>
        <p:nvPicPr>
          <p:cNvPr id="9" name="Content Placeholder 8" descr="Screen Shot 2013-04-03 at 11.31.08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43" b="10743"/>
          <a:stretch>
            <a:fillRect/>
          </a:stretch>
        </p:blipFill>
        <p:spPr>
          <a:xfrm>
            <a:off x="685800" y="1869141"/>
            <a:ext cx="7770813" cy="3715385"/>
          </a:xfrm>
        </p:spPr>
      </p:pic>
    </p:spTree>
    <p:extLst>
      <p:ext uri="{BB962C8B-B14F-4D97-AF65-F5344CB8AC3E}">
        <p14:creationId xmlns:p14="http://schemas.microsoft.com/office/powerpoint/2010/main" val="1157036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> Hub</a:t>
            </a:r>
            <a:endParaRPr lang="en-US" dirty="0"/>
          </a:p>
        </p:txBody>
      </p:sp>
      <p:pic>
        <p:nvPicPr>
          <p:cNvPr id="5" name="Content Placeholder 4" descr="Screen Shot 2013-04-03 at 2.25.24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9171" r="-79171"/>
          <a:stretch>
            <a:fillRect/>
          </a:stretch>
        </p:blipFill>
        <p:spPr>
          <a:xfrm>
            <a:off x="3209020" y="1550894"/>
            <a:ext cx="2634327" cy="1443142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204831" y="3289154"/>
            <a:ext cx="8575594" cy="311483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Tx/>
              <a:buBlip>
                <a:blip r:embed="rId3"/>
              </a:buBlip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20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35050" indent="-3492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-3365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720850" indent="-349250" algn="l" defTabSz="914400" rtl="0" eaLnBrk="1" latinLnBrk="0" hangingPunct="1">
              <a:spcBef>
                <a:spcPts val="600"/>
              </a:spcBef>
              <a:buFontTx/>
              <a:buBlip>
                <a:blip r:embed="rId3"/>
              </a:buBlip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55813" indent="-33655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kern="1200" dirty="0" smtClean="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398713" indent="-33655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kern="1200" dirty="0" smtClean="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43200" indent="-33655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kern="1200" dirty="0" smtClean="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087688" indent="-336550" algn="l" defTabSz="914400" rtl="0" eaLnBrk="1" latinLnBrk="0" hangingPunct="1">
              <a:spcBef>
                <a:spcPct val="20000"/>
              </a:spcBef>
              <a:buFontTx/>
              <a:buBlip>
                <a:blip r:embed="rId3"/>
              </a:buBlip>
              <a:defRPr lang="en-US" sz="1800" kern="1200" dirty="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3000" dirty="0" err="1" smtClean="0"/>
              <a:t>AndroidCalculator</a:t>
            </a:r>
            <a:r>
              <a:rPr lang="en-US" sz="3000" dirty="0" smtClean="0"/>
              <a:t> - </a:t>
            </a:r>
            <a:r>
              <a:rPr lang="fr-FR" sz="2400" dirty="0" err="1">
                <a:hlinkClick r:id="rId4"/>
              </a:rPr>
              <a:t>https</a:t>
            </a:r>
            <a:r>
              <a:rPr lang="fr-FR" sz="2400" dirty="0">
                <a:hlinkClick r:id="rId4"/>
              </a:rPr>
              <a:t>://</a:t>
            </a:r>
            <a:r>
              <a:rPr lang="fr-FR" sz="2400" dirty="0" err="1">
                <a:hlinkClick r:id="rId4"/>
              </a:rPr>
              <a:t>github.com</a:t>
            </a:r>
            <a:r>
              <a:rPr lang="fr-FR" sz="2400" dirty="0">
                <a:hlinkClick r:id="rId4"/>
              </a:rPr>
              <a:t>/</a:t>
            </a:r>
            <a:r>
              <a:rPr lang="fr-FR" sz="2400" dirty="0" err="1">
                <a:hlinkClick r:id="rId4"/>
              </a:rPr>
              <a:t>rafalima</a:t>
            </a:r>
            <a:r>
              <a:rPr lang="fr-FR" sz="2400" dirty="0">
                <a:hlinkClick r:id="rId4"/>
              </a:rPr>
              <a:t>/</a:t>
            </a:r>
            <a:r>
              <a:rPr lang="fr-FR" sz="2400" dirty="0" err="1">
                <a:hlinkClick r:id="rId4"/>
              </a:rPr>
              <a:t>androidCalculator</a:t>
            </a:r>
            <a:endParaRPr lang="fr-FR" sz="2400" dirty="0"/>
          </a:p>
          <a:p>
            <a:pPr marL="349250" lvl="1" indent="0">
              <a:buNone/>
            </a:pPr>
            <a:endParaRPr lang="fr-FR" sz="2400" dirty="0" smtClean="0"/>
          </a:p>
          <a:p>
            <a:pPr lvl="1"/>
            <a:r>
              <a:rPr lang="fr-FR" sz="3100" dirty="0" err="1"/>
              <a:t>AndroidCalculatorTests</a:t>
            </a:r>
            <a:r>
              <a:rPr lang="fr-FR" sz="3100" dirty="0"/>
              <a:t> - </a:t>
            </a:r>
            <a:r>
              <a:rPr lang="fr-FR" sz="2400" dirty="0">
                <a:hlinkClick r:id="rId5"/>
              </a:rPr>
              <a:t>https://github.com/rafalima/</a:t>
            </a:r>
            <a:r>
              <a:rPr lang="fr-FR" sz="2400" dirty="0" smtClean="0">
                <a:hlinkClick r:id="rId5"/>
              </a:rPr>
              <a:t>androidCalculatorRobotiumTests</a:t>
            </a:r>
            <a:endParaRPr lang="fr-FR" sz="2400" dirty="0" smtClean="0"/>
          </a:p>
          <a:p>
            <a:pPr marL="349250" lvl="1" indent="0">
              <a:buNone/>
            </a:pPr>
            <a:endParaRPr lang="fr-FR" sz="2400" dirty="0"/>
          </a:p>
          <a:p>
            <a:pPr lvl="1"/>
            <a:r>
              <a:rPr lang="en-US" sz="3100" dirty="0" err="1" smtClean="0"/>
              <a:t>MonkeyRunner</a:t>
            </a:r>
            <a:r>
              <a:rPr lang="en-US" sz="3100" dirty="0" smtClean="0"/>
              <a:t> </a:t>
            </a:r>
            <a:r>
              <a:rPr lang="en-US" sz="3100" dirty="0"/>
              <a:t>- </a:t>
            </a:r>
            <a:r>
              <a:rPr lang="en-US" sz="2400" dirty="0">
                <a:hlinkClick r:id="rId6"/>
              </a:rPr>
              <a:t>https://github.com/rafalima/monkeyrunner</a:t>
            </a:r>
            <a:endParaRPr lang="en-US" sz="2400" dirty="0"/>
          </a:p>
          <a:p>
            <a:pPr lvl="1"/>
            <a:endParaRPr lang="fr-FR" sz="2800" dirty="0"/>
          </a:p>
          <a:p>
            <a:pPr lvl="1"/>
            <a:endParaRPr lang="fr-FR" sz="3000" dirty="0"/>
          </a:p>
          <a:p>
            <a:pPr lvl="1"/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42037037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Perguntas</a:t>
            </a:r>
            <a:r>
              <a:rPr lang="en-US" dirty="0" smtClean="0"/>
              <a:t>?????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482175" y="1537389"/>
            <a:ext cx="4486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Diego Asfora    </a:t>
            </a:r>
            <a:r>
              <a:rPr lang="en-US" dirty="0" err="1" smtClean="0"/>
              <a:t>dasfora@thoughtworks.com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525472" y="3042597"/>
            <a:ext cx="4129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Rafael Lima   </a:t>
            </a:r>
            <a:r>
              <a:rPr lang="en-US" dirty="0" err="1" smtClean="0"/>
              <a:t>rlima@thoughtworks.com</a:t>
            </a:r>
            <a:endParaRPr lang="en-US" dirty="0"/>
          </a:p>
        </p:txBody>
      </p:sp>
      <p:pic>
        <p:nvPicPr>
          <p:cNvPr id="7" name="Picture 6" descr="Screen Shot 2013-04-03 at 11.55.5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729" y="2063629"/>
            <a:ext cx="766639" cy="3773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70631" y="2039194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diegoasfora</a:t>
            </a:r>
            <a:endParaRPr lang="en-US" dirty="0"/>
          </a:p>
        </p:txBody>
      </p:sp>
      <p:pic>
        <p:nvPicPr>
          <p:cNvPr id="9" name="Picture 8" descr="Screen Shot 2013-04-03 at 11.55.5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0526" y="3479493"/>
            <a:ext cx="766639" cy="37738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207583" y="3413157"/>
            <a:ext cx="1365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Rafalima07</a:t>
            </a:r>
          </a:p>
          <a:p>
            <a:endParaRPr lang="en-US" dirty="0"/>
          </a:p>
        </p:txBody>
      </p:sp>
      <p:pic>
        <p:nvPicPr>
          <p:cNvPr id="11" name="Picture 10" descr="Screen Shot 2013-04-03 at 12.00.1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4099" y="2583612"/>
            <a:ext cx="584494" cy="44504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207583" y="2593522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diegoasfora</a:t>
            </a:r>
            <a:endParaRPr lang="en-US" dirty="0"/>
          </a:p>
        </p:txBody>
      </p:sp>
      <p:pic>
        <p:nvPicPr>
          <p:cNvPr id="13" name="Picture 12" descr="Screen Shot 2013-03-27 at 5.34.42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252" y="216706"/>
            <a:ext cx="2292319" cy="505962"/>
          </a:xfrm>
          <a:prstGeom prst="rect">
            <a:avLst/>
          </a:prstGeom>
        </p:spPr>
      </p:pic>
      <p:pic>
        <p:nvPicPr>
          <p:cNvPr id="14" name="Picture 13" descr="Screen Shot 2013-04-03 at 2.35.11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04" y="121023"/>
            <a:ext cx="2248559" cy="761158"/>
          </a:xfrm>
          <a:prstGeom prst="rect">
            <a:avLst/>
          </a:prstGeom>
        </p:spPr>
      </p:pic>
      <p:pic>
        <p:nvPicPr>
          <p:cNvPr id="15" name="Picture 14" descr="Screen Shot 2013-04-03 at 2.34.31 P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70" y="6112560"/>
            <a:ext cx="1758659" cy="573878"/>
          </a:xfrm>
          <a:prstGeom prst="rect">
            <a:avLst/>
          </a:prstGeom>
        </p:spPr>
      </p:pic>
      <p:pic>
        <p:nvPicPr>
          <p:cNvPr id="16" name="Picture 15" descr="Screen Shot 2013-04-03 at 2.40.29 PM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0873" y="6104300"/>
            <a:ext cx="1736697" cy="5788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0170" y="4421766"/>
            <a:ext cx="88474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Refer</a:t>
            </a:r>
            <a:r>
              <a:rPr lang="en-US" dirty="0" err="1" smtClean="0"/>
              <a:t>ência</a:t>
            </a:r>
            <a:r>
              <a:rPr lang="en-US" dirty="0" smtClean="0"/>
              <a:t> Android View Client e </a:t>
            </a:r>
            <a:r>
              <a:rPr lang="en-US" dirty="0" err="1" smtClean="0"/>
              <a:t>Monkeyrunner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r>
              <a:rPr lang="en-US" dirty="0"/>
              <a:t>http://</a:t>
            </a:r>
            <a:r>
              <a:rPr lang="en-US" dirty="0" err="1"/>
              <a:t>dtmilano.blogspot.com.br</a:t>
            </a:r>
            <a:r>
              <a:rPr lang="en-US" dirty="0"/>
              <a:t>/2012/11/</a:t>
            </a:r>
            <a:r>
              <a:rPr lang="en-US" dirty="0" err="1"/>
              <a:t>androidviewclient-uiautomator-support.html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032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Quem</a:t>
            </a:r>
            <a:r>
              <a:rPr lang="en-US" dirty="0" smtClean="0"/>
              <a:t> </a:t>
            </a:r>
            <a:r>
              <a:rPr lang="en-US" dirty="0" err="1" smtClean="0"/>
              <a:t>Somos</a:t>
            </a:r>
            <a:r>
              <a:rPr lang="en-US" dirty="0" smtClean="0"/>
              <a:t>??</a:t>
            </a:r>
            <a:endParaRPr lang="en-US" dirty="0"/>
          </a:p>
        </p:txBody>
      </p:sp>
      <p:sp>
        <p:nvSpPr>
          <p:cNvPr id="4" name="Shape 35"/>
          <p:cNvSpPr txBox="1">
            <a:spLocks/>
          </p:cNvSpPr>
          <p:nvPr/>
        </p:nvSpPr>
        <p:spPr>
          <a:xfrm>
            <a:off x="457200" y="1947332"/>
            <a:ext cx="8229600" cy="1268009"/>
          </a:xfrm>
          <a:prstGeom prst="rect">
            <a:avLst/>
          </a:prstGeom>
        </p:spPr>
        <p:txBody>
          <a:bodyPr vert="horz" lIns="91425" tIns="91425" rIns="91425" bIns="91425" rtlCol="0" anchor="t" anchorCtr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" dirty="0" smtClean="0"/>
              <a:t>Diego Asfora                        Rafael Lima</a:t>
            </a:r>
          </a:p>
          <a:p>
            <a:endParaRPr lang="en" dirty="0"/>
          </a:p>
        </p:txBody>
      </p:sp>
      <p:sp>
        <p:nvSpPr>
          <p:cNvPr id="5" name="Shape 36"/>
          <p:cNvSpPr/>
          <p:nvPr/>
        </p:nvSpPr>
        <p:spPr>
          <a:xfrm>
            <a:off x="730262" y="3190681"/>
            <a:ext cx="2112694" cy="2321693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</p:sp>
      <p:pic>
        <p:nvPicPr>
          <p:cNvPr id="6" name="Picture 5" descr="IMG_0532 cop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172" y="3215341"/>
            <a:ext cx="2866493" cy="191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9103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Tipos</a:t>
            </a:r>
            <a:r>
              <a:rPr lang="en-US" dirty="0" smtClean="0"/>
              <a:t> de Testes</a:t>
            </a:r>
            <a:endParaRPr lang="en-US" dirty="0"/>
          </a:p>
        </p:txBody>
      </p:sp>
      <p:pic>
        <p:nvPicPr>
          <p:cNvPr id="7" name="Content Placeholder 6" descr="Screen Shot 2013-04-02 at 2.21.26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140" r="-17140"/>
          <a:stretch>
            <a:fillRect/>
          </a:stretch>
        </p:blipFill>
        <p:spPr>
          <a:xfrm>
            <a:off x="-223734" y="1370878"/>
            <a:ext cx="9114064" cy="4992884"/>
          </a:xfrm>
        </p:spPr>
      </p:pic>
      <p:sp>
        <p:nvSpPr>
          <p:cNvPr id="8" name="TextBox 7"/>
          <p:cNvSpPr txBox="1"/>
          <p:nvPr/>
        </p:nvSpPr>
        <p:spPr>
          <a:xfrm>
            <a:off x="5700343" y="6499223"/>
            <a:ext cx="33617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Fonte</a:t>
            </a:r>
            <a:r>
              <a:rPr lang="en-US" sz="1200" dirty="0" smtClean="0"/>
              <a:t>: http://</a:t>
            </a:r>
            <a:r>
              <a:rPr lang="en-US" sz="1200" dirty="0" err="1" smtClean="0"/>
              <a:t>www.infopulse.com.ua</a:t>
            </a:r>
            <a:r>
              <a:rPr lang="en-US" sz="1200" dirty="0" smtClean="0"/>
              <a:t>/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78009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3-04-02 at 2.25.29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059" r="-26059"/>
          <a:stretch>
            <a:fillRect/>
          </a:stretch>
        </p:blipFill>
        <p:spPr>
          <a:xfrm>
            <a:off x="-2352293" y="0"/>
            <a:ext cx="13810706" cy="6858000"/>
          </a:xfrm>
        </p:spPr>
      </p:pic>
    </p:spTree>
    <p:extLst>
      <p:ext uri="{BB962C8B-B14F-4D97-AF65-F5344CB8AC3E}">
        <p14:creationId xmlns:p14="http://schemas.microsoft.com/office/powerpoint/2010/main" val="15801025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Testes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059" r="-26059"/>
          <a:stretch>
            <a:fillRect/>
          </a:stretch>
        </p:blipFill>
        <p:spPr>
          <a:xfrm>
            <a:off x="-2323431" y="0"/>
            <a:ext cx="13781843" cy="6858000"/>
          </a:xfrm>
        </p:spPr>
      </p:pic>
    </p:spTree>
    <p:extLst>
      <p:ext uri="{BB962C8B-B14F-4D97-AF65-F5344CB8AC3E}">
        <p14:creationId xmlns:p14="http://schemas.microsoft.com/office/powerpoint/2010/main" val="6736517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Testes de </a:t>
            </a:r>
            <a:r>
              <a:rPr lang="en-US" dirty="0" err="1" smtClean="0"/>
              <a:t>Integração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Mas o </a:t>
            </a:r>
            <a:r>
              <a:rPr lang="en-US" sz="3200" dirty="0" err="1" smtClean="0"/>
              <a:t>que</a:t>
            </a:r>
            <a:r>
              <a:rPr lang="en-US" sz="3200" dirty="0" smtClean="0"/>
              <a:t> </a:t>
            </a:r>
            <a:r>
              <a:rPr lang="en-US" sz="3200" dirty="0" err="1" smtClean="0"/>
              <a:t>é</a:t>
            </a:r>
            <a:r>
              <a:rPr lang="en-US" sz="3200" dirty="0" smtClean="0"/>
              <a:t> um </a:t>
            </a:r>
            <a:r>
              <a:rPr lang="en-US" sz="3200" dirty="0" err="1" smtClean="0"/>
              <a:t>teste</a:t>
            </a:r>
            <a:r>
              <a:rPr lang="en-US" sz="3200" dirty="0" smtClean="0"/>
              <a:t> de </a:t>
            </a:r>
            <a:r>
              <a:rPr lang="en-US" sz="3200" dirty="0" err="1" smtClean="0"/>
              <a:t>integração</a:t>
            </a:r>
            <a:r>
              <a:rPr lang="en-US" sz="3200" dirty="0" smtClean="0"/>
              <a:t>????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944" y="2419440"/>
            <a:ext cx="5236481" cy="370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535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Testes de Integração</a:t>
            </a:r>
            <a:endParaRPr lang="en-US" dirty="0"/>
          </a:p>
        </p:txBody>
      </p:sp>
      <p:pic>
        <p:nvPicPr>
          <p:cNvPr id="4" name="Picture 3" descr="Screen Shot 2013-04-03 at 2.45.4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719" y="1130300"/>
            <a:ext cx="7893081" cy="563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493548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Problemas</a:t>
            </a:r>
            <a:r>
              <a:rPr lang="en-US" dirty="0" smtClean="0"/>
              <a:t> no Android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err="1" smtClean="0"/>
              <a:t>Giroscópio</a:t>
            </a:r>
            <a:endParaRPr lang="en-US" sz="3200" dirty="0" smtClean="0"/>
          </a:p>
          <a:p>
            <a:r>
              <a:rPr lang="en-US" sz="3200" dirty="0" err="1" smtClean="0"/>
              <a:t>Mudança</a:t>
            </a:r>
            <a:r>
              <a:rPr lang="en-US" sz="3200" dirty="0" smtClean="0"/>
              <a:t> de </a:t>
            </a:r>
            <a:r>
              <a:rPr lang="en-US" sz="3200" dirty="0" err="1" smtClean="0"/>
              <a:t>idioma</a:t>
            </a:r>
            <a:endParaRPr lang="en-US" sz="3200" dirty="0" smtClean="0"/>
          </a:p>
          <a:p>
            <a:r>
              <a:rPr lang="en-US" sz="3200" dirty="0" err="1" smtClean="0"/>
              <a:t>Receber</a:t>
            </a:r>
            <a:r>
              <a:rPr lang="en-US" sz="3200" dirty="0" smtClean="0"/>
              <a:t> </a:t>
            </a:r>
            <a:r>
              <a:rPr lang="en-US" sz="3200" dirty="0" err="1" smtClean="0"/>
              <a:t>eventos</a:t>
            </a:r>
            <a:endParaRPr lang="en-US" dirty="0" smtClean="0"/>
          </a:p>
          <a:p>
            <a:pPr marL="0" indent="0">
              <a:buNone/>
            </a:pP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074908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Story">
  <a:themeElements>
    <a:clrScheme name="Story">
      <a:dk1>
        <a:sysClr val="windowText" lastClr="000000"/>
      </a:dk1>
      <a:lt1>
        <a:sysClr val="window" lastClr="FFFFFF"/>
      </a:lt1>
      <a:dk2>
        <a:srgbClr val="212121"/>
      </a:dk2>
      <a:lt2>
        <a:srgbClr val="CDD4D7"/>
      </a:lt2>
      <a:accent1>
        <a:srgbClr val="1D86CD"/>
      </a:accent1>
      <a:accent2>
        <a:srgbClr val="732E9A"/>
      </a:accent2>
      <a:accent3>
        <a:srgbClr val="B50B1B"/>
      </a:accent3>
      <a:accent4>
        <a:srgbClr val="E8950E"/>
      </a:accent4>
      <a:accent5>
        <a:srgbClr val="55992B"/>
      </a:accent5>
      <a:accent6>
        <a:srgbClr val="2C9C89"/>
      </a:accent6>
      <a:hlink>
        <a:srgbClr val="EC4D4D"/>
      </a:hlink>
      <a:folHlink>
        <a:srgbClr val="F8CE8A"/>
      </a:folHlink>
    </a:clrScheme>
    <a:fontScheme name="Story">
      <a:majorFont>
        <a:latin typeface="Calisto MT"/>
        <a:ea typeface=""/>
        <a:cs typeface=""/>
        <a:font script="Jpan" typeface="ＭＳ Ｐ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Ｐ明朝"/>
        <a:font script="Hans" typeface="宋体"/>
        <a:font script="Hant" typeface="新細明體"/>
      </a:minorFont>
    </a:fontScheme>
    <a:fmtScheme name="Story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10000"/>
                <a:satMod val="150000"/>
                <a:lumMod val="120000"/>
              </a:schemeClr>
              <a:schemeClr val="phClr">
                <a:satMod val="350000"/>
                <a:lumMod val="150000"/>
              </a:schemeClr>
            </a:duotone>
          </a:blip>
          <a:tile tx="0" ty="0" sx="20000" sy="20000" flip="none" algn="ctr"/>
        </a:blipFill>
        <a:gradFill rotWithShape="1">
          <a:gsLst>
            <a:gs pos="0">
              <a:schemeClr val="phClr">
                <a:shade val="20000"/>
                <a:satMod val="130000"/>
              </a:schemeClr>
            </a:gs>
            <a:gs pos="50000">
              <a:schemeClr val="phClr">
                <a:shade val="90000"/>
                <a:satMod val="130000"/>
              </a:schemeClr>
            </a:gs>
            <a:gs pos="100000">
              <a:schemeClr val="phClr">
                <a:shade val="100000"/>
                <a:satMod val="200000"/>
                <a:lumMod val="120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88900" dist="50800" dir="2100000" sx="104000" sy="104000" algn="br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127000" dist="63500" dir="5400000" sx="103000" sy="103000" rotWithShape="0">
              <a:srgbClr val="000000">
                <a:alpha val="75000"/>
              </a:srgbClr>
            </a:outerShdw>
          </a:effectLst>
          <a:scene3d>
            <a:camera prst="perspectiveFront" fov="3000000"/>
            <a:lightRig rig="balanced" dir="t">
              <a:rot lat="0" lon="0" rev="18000000"/>
            </a:lightRig>
          </a:scene3d>
          <a:sp3d prstMaterial="plastic">
            <a:bevelT w="254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2">
            <a:duotone>
              <a:schemeClr val="phClr">
                <a:shade val="10000"/>
                <a:satMod val="150000"/>
              </a:schemeClr>
              <a:schemeClr val="phClr">
                <a:tint val="60000"/>
                <a:satMod val="4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3292</TotalTime>
  <Words>362</Words>
  <Application>Microsoft Macintosh PowerPoint</Application>
  <PresentationFormat>On-screen Show (4:3)</PresentationFormat>
  <Paragraphs>91</Paragraphs>
  <Slides>25</Slides>
  <Notes>1</Notes>
  <HiddenSlides>0</HiddenSlides>
  <MMClips>5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Story</vt:lpstr>
      <vt:lpstr>Testando os fluxos alternativos de aplicações mobile automatizando para Android</vt:lpstr>
      <vt:lpstr>Agenda</vt:lpstr>
      <vt:lpstr>Quem Somos??</vt:lpstr>
      <vt:lpstr>Tipos de Testes</vt:lpstr>
      <vt:lpstr>PowerPoint Presentation</vt:lpstr>
      <vt:lpstr>PowerPoint Presentation</vt:lpstr>
      <vt:lpstr>Testes de Integração</vt:lpstr>
      <vt:lpstr>PowerPoint Presentation</vt:lpstr>
      <vt:lpstr>Problemas no Android</vt:lpstr>
      <vt:lpstr>Ferramentas disponíveis</vt:lpstr>
      <vt:lpstr>Ui Automator</vt:lpstr>
      <vt:lpstr>Calabash</vt:lpstr>
      <vt:lpstr>Teste Prático</vt:lpstr>
      <vt:lpstr>Monkey</vt:lpstr>
      <vt:lpstr>Teste Prático</vt:lpstr>
      <vt:lpstr>Teste Prático</vt:lpstr>
      <vt:lpstr>Robotium</vt:lpstr>
      <vt:lpstr>Teste Prático</vt:lpstr>
      <vt:lpstr>Código Fonte</vt:lpstr>
      <vt:lpstr>Monkey Runner + Android View Client</vt:lpstr>
      <vt:lpstr>Jenkins</vt:lpstr>
      <vt:lpstr>Teste Prático</vt:lpstr>
      <vt:lpstr>Código Fonte</vt:lpstr>
      <vt:lpstr>Git Hub</vt:lpstr>
      <vt:lpstr>Perguntas?????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Testando os fluxos alternativos de aplicações mobile automatizando para Android</dc:title>
  <dc:creator>Diego Asfora</dc:creator>
  <cp:lastModifiedBy>Rafael</cp:lastModifiedBy>
  <cp:revision>46</cp:revision>
  <dcterms:created xsi:type="dcterms:W3CDTF">2013-04-02T14:16:05Z</dcterms:created>
  <dcterms:modified xsi:type="dcterms:W3CDTF">2013-04-05T17:44:36Z</dcterms:modified>
</cp:coreProperties>
</file>

<file path=docProps/thumbnail.jpeg>
</file>